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5" d="100"/>
          <a:sy n="85" d="100"/>
        </p:scale>
        <p:origin x="-70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B84439CE-0B05-4FF3-B7B6-37CF2633C186}" type="datetimeFigureOut">
              <a:rPr lang="en-IN" smtClean="0"/>
              <a:pPr/>
              <a:t>30-07-2024</a:t>
            </a:fld>
            <a:endParaRPr lang="en-IN"/>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IN"/>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84032271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4439CE-0B05-4FF3-B7B6-37CF2633C186}"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585586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4439CE-0B05-4FF3-B7B6-37CF2633C186}"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18102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4439CE-0B05-4FF3-B7B6-37CF2633C186}" type="datetimeFigureOut">
              <a:rPr lang="en-IN" smtClean="0"/>
              <a:pPr/>
              <a:t>30-07-2024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2794199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B84439CE-0B05-4FF3-B7B6-37CF2633C186}" type="datetimeFigureOut">
              <a:rPr lang="en-IN" smtClean="0"/>
              <a:pPr/>
              <a:t>30-07-2024</a:t>
            </a:fld>
            <a:endParaRPr lang="en-IN"/>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IN"/>
          </a:p>
        </p:txBody>
      </p:sp>
      <p:sp>
        <p:nvSpPr>
          <p:cNvPr id="6" name="Slide Number Placeholder 5"/>
          <p:cNvSpPr>
            <a:spLocks noGrp="1"/>
          </p:cNvSpPr>
          <p:nvPr>
            <p:ph type="sldNum" sz="quarter" idx="12"/>
          </p:nvPr>
        </p:nvSpPr>
        <p:spPr>
          <a:xfrm>
            <a:off x="8604504" y="5211060"/>
            <a:ext cx="2112264" cy="228600"/>
          </a:xfrm>
        </p:spPr>
        <p:txBody>
          <a:body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213397975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4439CE-0B05-4FF3-B7B6-37CF2633C186}" type="datetimeFigureOut">
              <a:rPr lang="en-IN" smtClean="0"/>
              <a:pPr/>
              <a:t>30-07-2024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3975398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4439CE-0B05-4FF3-B7B6-37CF2633C186}" type="datetimeFigureOut">
              <a:rPr lang="en-IN" smtClean="0"/>
              <a:pPr/>
              <a:t>30-07-2024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3181605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4439CE-0B05-4FF3-B7B6-37CF2633C186}" type="datetimeFigureOut">
              <a:rPr lang="en-IN" smtClean="0"/>
              <a:pPr/>
              <a:t>30-07-2024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112934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4439CE-0B05-4FF3-B7B6-37CF2633C186}" type="datetimeFigureOut">
              <a:rPr lang="en-IN" smtClean="0"/>
              <a:pPr/>
              <a:t>30-07-2024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150730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B84439CE-0B05-4FF3-B7B6-37CF2633C186}" type="datetimeFigureOut">
              <a:rPr lang="en-IN" smtClean="0"/>
              <a:pPr/>
              <a:t>30-07-2024</a:t>
            </a:fld>
            <a:endParaRPr lang="en-IN"/>
          </a:p>
        </p:txBody>
      </p:sp>
      <p:sp>
        <p:nvSpPr>
          <p:cNvPr id="9" name="Footer Placeholder 8"/>
          <p:cNvSpPr>
            <a:spLocks noGrp="1"/>
          </p:cNvSpPr>
          <p:nvPr>
            <p:ph type="ftr" sz="quarter" idx="11"/>
          </p:nvPr>
        </p:nvSpPr>
        <p:spPr/>
        <p:txBody>
          <a:bodyPr/>
          <a:lstStyle>
            <a:lvl1pPr algn="r">
              <a:defRPr/>
            </a:lvl1pPr>
          </a:lstStyle>
          <a:p>
            <a:endParaRPr lang="en-IN"/>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BB6AAEE-2E36-4081-8080-9E92871674ED}" type="slidenum">
              <a:rPr lang="en-IN" smtClean="0"/>
              <a:pPr/>
              <a:t>‹#›</a:t>
            </a:fld>
            <a:endParaRPr lang="en-IN"/>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1787576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B84439CE-0B05-4FF3-B7B6-37CF2633C186}" type="datetimeFigureOut">
              <a:rPr lang="en-IN" smtClean="0"/>
              <a:pPr/>
              <a:t>30-07-2024</a:t>
            </a:fld>
            <a:endParaRPr lang="en-IN"/>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IN"/>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BB6AAEE-2E36-4081-8080-9E92871674ED}" type="slidenum">
              <a:rPr lang="en-IN" smtClean="0"/>
              <a:pPr/>
              <a:t>‹#›</a:t>
            </a:fld>
            <a:endParaRPr lang="en-IN"/>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134364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B84439CE-0B05-4FF3-B7B6-37CF2633C186}" type="datetimeFigureOut">
              <a:rPr lang="en-IN" smtClean="0"/>
              <a:pPr/>
              <a:t>30-07-2024</a:t>
            </a:fld>
            <a:endParaRPr lang="en-IN"/>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IN"/>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BB6AAEE-2E36-4081-8080-9E92871674ED}" type="slidenum">
              <a:rPr lang="en-IN" smtClean="0"/>
              <a:pPr/>
              <a:t>‹#›</a:t>
            </a:fld>
            <a:endParaRPr lang="en-IN"/>
          </a:p>
        </p:txBody>
      </p:sp>
    </p:spTree>
    <p:extLst>
      <p:ext uri="{BB962C8B-B14F-4D97-AF65-F5344CB8AC3E}">
        <p14:creationId xmlns="" xmlns:p14="http://schemas.microsoft.com/office/powerpoint/2010/main" val="34477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79D406-0009-6C55-395B-E08FC9004300}"/>
              </a:ext>
            </a:extLst>
          </p:cNvPr>
          <p:cNvSpPr>
            <a:spLocks noGrp="1"/>
          </p:cNvSpPr>
          <p:nvPr>
            <p:ph type="ctrTitle"/>
          </p:nvPr>
        </p:nvSpPr>
        <p:spPr/>
        <p:txBody>
          <a:bodyPr/>
          <a:lstStyle/>
          <a:p>
            <a:r>
              <a:rPr lang="en-US" sz="5400" b="1" dirty="0"/>
              <a:t>ROLE OF MEDICO-SOCIAL WORKER (MSW)</a:t>
            </a:r>
            <a:endParaRPr lang="en-IN" sz="6600" b="1" dirty="0"/>
          </a:p>
        </p:txBody>
      </p:sp>
      <p:sp>
        <p:nvSpPr>
          <p:cNvPr id="4" name="Subtitle 2">
            <a:extLst>
              <a:ext uri="{FF2B5EF4-FFF2-40B4-BE49-F238E27FC236}">
                <a16:creationId xmlns:lc="http://schemas.openxmlformats.org/drawingml/2006/lockedCanvas" xmlns:a16="http://schemas.microsoft.com/office/drawing/2014/main" xmlns="" id="{50BD73B7-7940-462C-A141-E85302C7A199}"/>
              </a:ext>
            </a:extLst>
          </p:cNvPr>
          <p:cNvSpPr>
            <a:spLocks noGrp="1"/>
          </p:cNvSpPr>
          <p:nvPr>
            <p:ph type="subTitle" idx="1"/>
          </p:nvPr>
        </p:nvSpPr>
        <p:spPr>
          <a:xfrm>
            <a:off x="1684763" y="4137102"/>
            <a:ext cx="9070848" cy="678775"/>
          </a:xfrm>
          <a:prstGeom prst="rect">
            <a:avLst/>
          </a:prstGeom>
        </p:spPr>
        <p:txBody>
          <a:bodyPr vert="horz" lIns="91440" tIns="91440" rIns="91440" bIns="91440" rtlCol="0">
            <a:no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nSpc>
                <a:spcPct val="100000"/>
              </a:lnSpc>
            </a:pPr>
            <a:r>
              <a:rPr lang="en-US" sz="1100" b="1" cap="none" dirty="0" smtClean="0">
                <a:cs typeface="Times New Roman" pitchFamily="18" charset="0"/>
              </a:rPr>
              <a:t>Dr. </a:t>
            </a:r>
            <a:r>
              <a:rPr lang="en-US" sz="1100" b="1" cap="none" dirty="0" err="1" smtClean="0">
                <a:cs typeface="Times New Roman" pitchFamily="18" charset="0"/>
              </a:rPr>
              <a:t>Mrugnayani</a:t>
            </a:r>
            <a:endParaRPr lang="en-US" sz="1100" b="1" cap="none" dirty="0" smtClean="0">
              <a:cs typeface="Times New Roman" pitchFamily="18" charset="0"/>
            </a:endParaRPr>
          </a:p>
          <a:p>
            <a:pPr>
              <a:lnSpc>
                <a:spcPct val="100000"/>
              </a:lnSpc>
            </a:pPr>
            <a:r>
              <a:rPr lang="en-US" sz="1100" b="1" cap="none" dirty="0" smtClean="0">
                <a:cs typeface="Times New Roman" pitchFamily="18" charset="0"/>
              </a:rPr>
              <a:t>Dept </a:t>
            </a:r>
            <a:r>
              <a:rPr lang="en-US" sz="1100" b="1" cap="none" dirty="0" smtClean="0">
                <a:cs typeface="Times New Roman" pitchFamily="18" charset="0"/>
              </a:rPr>
              <a:t>of Sports Physiotherapy</a:t>
            </a:r>
            <a:endParaRPr lang="en-US" sz="1100" b="1" cap="none" dirty="0" smtClean="0">
              <a:cs typeface="Times New Roman" pitchFamily="18" charset="0"/>
            </a:endParaRPr>
          </a:p>
          <a:p>
            <a:pPr>
              <a:lnSpc>
                <a:spcPct val="100000"/>
              </a:lnSpc>
            </a:pPr>
            <a:r>
              <a:rPr lang="en-IN" sz="1100" b="1" cap="none" dirty="0" smtClean="0">
                <a:cs typeface="Times New Roman" pitchFamily="18" charset="0"/>
              </a:rPr>
              <a:t>MGM Institute Of Physiotherapy</a:t>
            </a:r>
          </a:p>
          <a:p>
            <a:pPr>
              <a:lnSpc>
                <a:spcPct val="100000"/>
              </a:lnSpc>
            </a:pPr>
            <a:r>
              <a:rPr lang="en-IN" sz="1100" b="1" cap="none" dirty="0" smtClean="0">
                <a:cs typeface="Times New Roman" pitchFamily="18" charset="0"/>
              </a:rPr>
              <a:t>Chh. Sambhajinagar</a:t>
            </a:r>
            <a:endParaRPr lang="en-US" sz="1100" b="1" cap="none" dirty="0" smtClean="0">
              <a:cs typeface="Times New Roman" pitchFamily="18" charset="0"/>
            </a:endParaRPr>
          </a:p>
        </p:txBody>
      </p:sp>
    </p:spTree>
    <p:extLst>
      <p:ext uri="{BB962C8B-B14F-4D97-AF65-F5344CB8AC3E}">
        <p14:creationId xmlns="" xmlns:p14="http://schemas.microsoft.com/office/powerpoint/2010/main" val="156966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2FFB0D0-B07E-312C-9F26-B0CCC41F26EA}"/>
              </a:ext>
            </a:extLst>
          </p:cNvPr>
          <p:cNvSpPr>
            <a:spLocks noGrp="1"/>
          </p:cNvSpPr>
          <p:nvPr>
            <p:ph idx="1"/>
          </p:nvPr>
        </p:nvSpPr>
        <p:spPr>
          <a:xfrm>
            <a:off x="1066800" y="744718"/>
            <a:ext cx="10058400" cy="5290322"/>
          </a:xfrm>
        </p:spPr>
        <p:txBody>
          <a:bodyPr>
            <a:normAutofit/>
          </a:bodyPr>
          <a:lstStyle/>
          <a:p>
            <a:r>
              <a:rPr lang="en-US" dirty="0"/>
              <a:t>Social work aims at adjustment of an individual or a group within the society. </a:t>
            </a:r>
          </a:p>
          <a:p>
            <a:r>
              <a:rPr lang="en-US" dirty="0"/>
              <a:t>When the client is admitted to the hospital, certain adjustment problems will exist between the client and physician or the hospital and between the client, his family and the community at large. </a:t>
            </a:r>
          </a:p>
          <a:p>
            <a:r>
              <a:rPr lang="en-US" dirty="0"/>
              <a:t>The social worker, who is professionally trained in maintaining good human relationship will shoulders and executes responsibility in meeting the welfare needs of the society.</a:t>
            </a:r>
          </a:p>
          <a:p>
            <a:r>
              <a:rPr lang="en-US" dirty="0"/>
              <a:t> MSW acts as a liaison officer between the client, family and the rehabilitation team apart from nurse.</a:t>
            </a:r>
          </a:p>
          <a:p>
            <a:r>
              <a:rPr lang="en-US" dirty="0"/>
              <a:t> MSW is well familiar with the clients’ background and tries to bring adjustment between the client and his environment. </a:t>
            </a:r>
          </a:p>
        </p:txBody>
      </p:sp>
    </p:spTree>
    <p:extLst>
      <p:ext uri="{BB962C8B-B14F-4D97-AF65-F5344CB8AC3E}">
        <p14:creationId xmlns="" xmlns:p14="http://schemas.microsoft.com/office/powerpoint/2010/main" val="313882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2FFB0D0-B07E-312C-9F26-B0CCC41F26EA}"/>
              </a:ext>
            </a:extLst>
          </p:cNvPr>
          <p:cNvSpPr>
            <a:spLocks noGrp="1"/>
          </p:cNvSpPr>
          <p:nvPr>
            <p:ph idx="1"/>
          </p:nvPr>
        </p:nvSpPr>
        <p:spPr>
          <a:xfrm>
            <a:off x="1066800" y="744718"/>
            <a:ext cx="10058400" cy="5290322"/>
          </a:xfrm>
        </p:spPr>
        <p:txBody>
          <a:bodyPr>
            <a:normAutofit/>
          </a:bodyPr>
          <a:lstStyle/>
          <a:p>
            <a:r>
              <a:rPr lang="en-US" dirty="0"/>
              <a:t>MSW provides </a:t>
            </a:r>
            <a:r>
              <a:rPr lang="en-US" dirty="0" err="1"/>
              <a:t>individualised</a:t>
            </a:r>
            <a:r>
              <a:rPr lang="en-US" dirty="0"/>
              <a:t> services to the client and tries to make the client to understand their needs, </a:t>
            </a:r>
            <a:r>
              <a:rPr lang="en-US" dirty="0" err="1"/>
              <a:t>familiarises</a:t>
            </a:r>
            <a:r>
              <a:rPr lang="en-US" dirty="0"/>
              <a:t> circumstances, promotes earlier recovery, aids in ultimate adjustment of the client to the family and society; an integration of physical and social aspects of the client by establishing constructively an active associated relationship.</a:t>
            </a:r>
          </a:p>
          <a:p>
            <a:r>
              <a:rPr lang="en-US" dirty="0"/>
              <a:t> Based on the needs of the individual client, MSW will identify the resources and funding agencies who are ready to assist the disabled client, corresponds with the respective social welfare agencies assist the clients in maintaining or meeting the rehabilitative measures.</a:t>
            </a:r>
          </a:p>
          <a:p>
            <a:r>
              <a:rPr lang="en-US" dirty="0"/>
              <a:t> MSW makes the client accept himself and practices healthier lifestyle by accepting his limitations due to disability. </a:t>
            </a:r>
            <a:endParaRPr lang="en-IN" dirty="0"/>
          </a:p>
        </p:txBody>
      </p:sp>
    </p:spTree>
    <p:extLst>
      <p:ext uri="{BB962C8B-B14F-4D97-AF65-F5344CB8AC3E}">
        <p14:creationId xmlns="" xmlns:p14="http://schemas.microsoft.com/office/powerpoint/2010/main" val="2754254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1A8FD20-E968-6B39-A040-A5C579B43BA3}"/>
              </a:ext>
            </a:extLst>
          </p:cNvPr>
          <p:cNvSpPr>
            <a:spLocks noGrp="1"/>
          </p:cNvSpPr>
          <p:nvPr>
            <p:ph idx="1"/>
          </p:nvPr>
        </p:nvSpPr>
        <p:spPr>
          <a:xfrm>
            <a:off x="1066800" y="754144"/>
            <a:ext cx="10058400" cy="5280896"/>
          </a:xfrm>
        </p:spPr>
        <p:txBody>
          <a:bodyPr/>
          <a:lstStyle/>
          <a:p>
            <a:r>
              <a:rPr lang="en-US" dirty="0"/>
              <a:t>MSW makes the client to accommodate in his own working environment prior to the disability and if any maladjustment occurs, he will find the ways to place the client according to his ability and limitations in a suitable substituted working setup, where the client will be free from internal conflicts and to lead economically independent with higher psychological </a:t>
            </a:r>
            <a:r>
              <a:rPr lang="en-US" dirty="0" err="1"/>
              <a:t>integratedness</a:t>
            </a:r>
            <a:r>
              <a:rPr lang="en-US" dirty="0"/>
              <a:t> by attaining emotional maturity.</a:t>
            </a:r>
          </a:p>
          <a:p>
            <a:r>
              <a:rPr lang="en-US" dirty="0"/>
              <a:t>MSW </a:t>
            </a:r>
            <a:r>
              <a:rPr lang="en-US" dirty="0" err="1"/>
              <a:t>organises</a:t>
            </a:r>
            <a:r>
              <a:rPr lang="en-US" dirty="0"/>
              <a:t> social awareness campaigns to enrich the community about legal provisions, benefits rendered by government.</a:t>
            </a:r>
            <a:endParaRPr lang="en-IN" dirty="0"/>
          </a:p>
        </p:txBody>
      </p:sp>
    </p:spTree>
    <p:extLst>
      <p:ext uri="{BB962C8B-B14F-4D97-AF65-F5344CB8AC3E}">
        <p14:creationId xmlns="" xmlns:p14="http://schemas.microsoft.com/office/powerpoint/2010/main" val="29684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DFF1A9-22F7-368D-63FE-2B5BC24A014A}"/>
              </a:ext>
            </a:extLst>
          </p:cNvPr>
          <p:cNvSpPr>
            <a:spLocks noGrp="1"/>
          </p:cNvSpPr>
          <p:nvPr>
            <p:ph type="title"/>
          </p:nvPr>
        </p:nvSpPr>
        <p:spPr/>
        <p:txBody>
          <a:bodyPr/>
          <a:lstStyle/>
          <a:p>
            <a:r>
              <a:rPr lang="en-US" dirty="0"/>
              <a:t>The Areas of Work by the MSW</a:t>
            </a:r>
            <a:endParaRPr lang="en-IN" dirty="0"/>
          </a:p>
        </p:txBody>
      </p:sp>
      <p:sp>
        <p:nvSpPr>
          <p:cNvPr id="3" name="Content Placeholder 2">
            <a:extLst>
              <a:ext uri="{FF2B5EF4-FFF2-40B4-BE49-F238E27FC236}">
                <a16:creationId xmlns="" xmlns:a16="http://schemas.microsoft.com/office/drawing/2014/main" id="{674D71E0-5AC8-AF89-759C-700D0350AD69}"/>
              </a:ext>
            </a:extLst>
          </p:cNvPr>
          <p:cNvSpPr>
            <a:spLocks noGrp="1"/>
          </p:cNvSpPr>
          <p:nvPr>
            <p:ph idx="1"/>
          </p:nvPr>
        </p:nvSpPr>
        <p:spPr/>
        <p:txBody>
          <a:bodyPr>
            <a:normAutofit/>
          </a:bodyPr>
          <a:lstStyle/>
          <a:p>
            <a:pPr marL="0" indent="0">
              <a:buNone/>
            </a:pPr>
            <a:r>
              <a:rPr lang="en-US" dirty="0"/>
              <a:t>• </a:t>
            </a:r>
            <a:r>
              <a:rPr lang="en-US" dirty="0" err="1"/>
              <a:t>Organises</a:t>
            </a:r>
            <a:r>
              <a:rPr lang="en-US" dirty="0"/>
              <a:t> IEC activities to increase the awareness of public about social welfare activities</a:t>
            </a:r>
          </a:p>
          <a:p>
            <a:pPr marL="0" indent="0">
              <a:buNone/>
            </a:pPr>
            <a:r>
              <a:rPr lang="en-US" dirty="0"/>
              <a:t> • Assists in implementation of national health </a:t>
            </a:r>
            <a:r>
              <a:rPr lang="en-US" dirty="0" err="1"/>
              <a:t>programmes</a:t>
            </a:r>
            <a:r>
              <a:rPr lang="en-US" dirty="0"/>
              <a:t> at community level</a:t>
            </a:r>
          </a:p>
          <a:p>
            <a:pPr marL="0" indent="0">
              <a:buNone/>
            </a:pPr>
            <a:r>
              <a:rPr lang="en-US" dirty="0"/>
              <a:t> • Functions effectively in maternity and child welfare </a:t>
            </a:r>
            <a:r>
              <a:rPr lang="en-US" dirty="0" err="1"/>
              <a:t>centres</a:t>
            </a:r>
            <a:r>
              <a:rPr lang="en-US" dirty="0"/>
              <a:t> </a:t>
            </a:r>
          </a:p>
          <a:p>
            <a:pPr marL="0" indent="0">
              <a:buNone/>
            </a:pPr>
            <a:r>
              <a:rPr lang="en-US" dirty="0"/>
              <a:t>• </a:t>
            </a:r>
            <a:r>
              <a:rPr lang="en-US" dirty="0" err="1"/>
              <a:t>Organises</a:t>
            </a:r>
            <a:r>
              <a:rPr lang="en-US" dirty="0"/>
              <a:t> guidance and counseling services </a:t>
            </a:r>
          </a:p>
          <a:p>
            <a:pPr marL="0" indent="0">
              <a:buNone/>
            </a:pPr>
            <a:r>
              <a:rPr lang="en-US" dirty="0"/>
              <a:t>• Informs the focus group about welfare measure such as early registration of antenatal mothers at health </a:t>
            </a:r>
            <a:r>
              <a:rPr lang="en-US" dirty="0" err="1"/>
              <a:t>centres</a:t>
            </a:r>
            <a:r>
              <a:rPr lang="en-US" dirty="0"/>
              <a:t>; institutional delivery, family welfare activities, </a:t>
            </a:r>
            <a:r>
              <a:rPr lang="en-US" dirty="0" err="1"/>
              <a:t>immunisation</a:t>
            </a:r>
            <a:r>
              <a:rPr lang="en-US" dirty="0"/>
              <a:t>, early detection of high risk cases, maternity benefits schemes, registration of vital elements.</a:t>
            </a:r>
          </a:p>
        </p:txBody>
      </p:sp>
    </p:spTree>
    <p:extLst>
      <p:ext uri="{BB962C8B-B14F-4D97-AF65-F5344CB8AC3E}">
        <p14:creationId xmlns="" xmlns:p14="http://schemas.microsoft.com/office/powerpoint/2010/main" val="560444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DFF1A9-22F7-368D-63FE-2B5BC24A014A}"/>
              </a:ext>
            </a:extLst>
          </p:cNvPr>
          <p:cNvSpPr>
            <a:spLocks noGrp="1"/>
          </p:cNvSpPr>
          <p:nvPr>
            <p:ph type="title"/>
          </p:nvPr>
        </p:nvSpPr>
        <p:spPr/>
        <p:txBody>
          <a:bodyPr/>
          <a:lstStyle/>
          <a:p>
            <a:r>
              <a:rPr lang="en-US" dirty="0"/>
              <a:t>The Areas of Work by the MSW</a:t>
            </a:r>
            <a:endParaRPr lang="en-IN" dirty="0"/>
          </a:p>
        </p:txBody>
      </p:sp>
      <p:sp>
        <p:nvSpPr>
          <p:cNvPr id="3" name="Content Placeholder 2">
            <a:extLst>
              <a:ext uri="{FF2B5EF4-FFF2-40B4-BE49-F238E27FC236}">
                <a16:creationId xmlns="" xmlns:a16="http://schemas.microsoft.com/office/drawing/2014/main" id="{674D71E0-5AC8-AF89-759C-700D0350AD69}"/>
              </a:ext>
            </a:extLst>
          </p:cNvPr>
          <p:cNvSpPr>
            <a:spLocks noGrp="1"/>
          </p:cNvSpPr>
          <p:nvPr>
            <p:ph idx="1"/>
          </p:nvPr>
        </p:nvSpPr>
        <p:spPr/>
        <p:txBody>
          <a:bodyPr>
            <a:normAutofit/>
          </a:bodyPr>
          <a:lstStyle/>
          <a:p>
            <a:pPr marL="0" indent="0">
              <a:buNone/>
            </a:pPr>
            <a:r>
              <a:rPr lang="en-US" dirty="0"/>
              <a:t>• For the physically challenged child like polio, the MSW assists in rehabilitation activities by providing necessary accessories like calipers, working aids, etc. </a:t>
            </a:r>
          </a:p>
          <a:p>
            <a:pPr marL="0" indent="0">
              <a:buNone/>
            </a:pPr>
            <a:r>
              <a:rPr lang="en-US" dirty="0"/>
              <a:t>• Assists in meeting the needs of children with mentally challenged such as cerebral palsy by informing the parents about </a:t>
            </a:r>
            <a:r>
              <a:rPr lang="en-US" dirty="0" err="1"/>
              <a:t>specialised</a:t>
            </a:r>
            <a:r>
              <a:rPr lang="en-US" dirty="0"/>
              <a:t> schools and institutions like care </a:t>
            </a:r>
            <a:r>
              <a:rPr lang="en-US" dirty="0" err="1"/>
              <a:t>centres</a:t>
            </a:r>
            <a:r>
              <a:rPr lang="en-US" dirty="0"/>
              <a:t> like: Spastic society of India </a:t>
            </a:r>
          </a:p>
          <a:p>
            <a:pPr marL="0" indent="0">
              <a:buNone/>
            </a:pPr>
            <a:r>
              <a:rPr lang="en-US" dirty="0"/>
              <a:t>• In case of social stigma associated diseases like AIDS, venereal disease, leprosy and tuberculosis the MSW assist in rehabilitation activities and placing the client in a suitable environment where they will be free from psychological insults and promotes early recovery and make them </a:t>
            </a:r>
            <a:r>
              <a:rPr lang="en-US" dirty="0" err="1"/>
              <a:t>selfsufficient</a:t>
            </a:r>
            <a:r>
              <a:rPr lang="en-US" dirty="0"/>
              <a:t> in economic welfare. Provides family guidance services to meet the needs of the clients in a healthier, happier familial environment</a:t>
            </a:r>
            <a:endParaRPr lang="en-IN" dirty="0"/>
          </a:p>
        </p:txBody>
      </p:sp>
    </p:spTree>
    <p:extLst>
      <p:ext uri="{BB962C8B-B14F-4D97-AF65-F5344CB8AC3E}">
        <p14:creationId xmlns="" xmlns:p14="http://schemas.microsoft.com/office/powerpoint/2010/main" val="129611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EC980D3-8046-7E6A-4A8A-E25B8492D839}"/>
              </a:ext>
            </a:extLst>
          </p:cNvPr>
          <p:cNvSpPr>
            <a:spLocks noGrp="1"/>
          </p:cNvSpPr>
          <p:nvPr>
            <p:ph idx="1"/>
          </p:nvPr>
        </p:nvSpPr>
        <p:spPr>
          <a:xfrm>
            <a:off x="1066800" y="810705"/>
            <a:ext cx="10058400" cy="5224335"/>
          </a:xfrm>
        </p:spPr>
        <p:txBody>
          <a:bodyPr>
            <a:normAutofit/>
          </a:bodyPr>
          <a:lstStyle/>
          <a:p>
            <a:pPr marL="0" indent="0">
              <a:buNone/>
            </a:pPr>
            <a:r>
              <a:rPr lang="en-US" dirty="0"/>
              <a:t>• Collaborates and coordinates with various voluntary health </a:t>
            </a:r>
            <a:r>
              <a:rPr lang="en-US" dirty="0" err="1"/>
              <a:t>organisations</a:t>
            </a:r>
            <a:r>
              <a:rPr lang="en-US" dirty="0"/>
              <a:t> in order to meet the social and economic needs of the clients. </a:t>
            </a:r>
          </a:p>
          <a:p>
            <a:pPr marL="0" indent="0">
              <a:buNone/>
            </a:pPr>
            <a:r>
              <a:rPr lang="en-US" dirty="0"/>
              <a:t>• In case of infirmaries, i.e. chronically ill patients the </a:t>
            </a:r>
            <a:r>
              <a:rPr lang="en-US" dirty="0" err="1"/>
              <a:t>medicosocial</a:t>
            </a:r>
            <a:r>
              <a:rPr lang="en-US" dirty="0"/>
              <a:t> worker will assist them in curative, rehabilitative and restorative measures. Counsels the family members in meeting the needs of the client and accept the clients’ problems as it is and helps in prognosis or recovery </a:t>
            </a:r>
          </a:p>
          <a:p>
            <a:pPr marL="0" indent="0">
              <a:buNone/>
            </a:pPr>
            <a:r>
              <a:rPr lang="en-US" dirty="0"/>
              <a:t>• In psychiatric clinics or mental hospitals MSW assist the psychiatric team members in assessing I.Q levels and </a:t>
            </a:r>
            <a:r>
              <a:rPr lang="en-US" dirty="0" err="1"/>
              <a:t>categorising</a:t>
            </a:r>
            <a:r>
              <a:rPr lang="en-US" dirty="0"/>
              <a:t> or diagnosing the clients’ condition; based on his capacities and limitation assist the occupational therapist and the client in establishing regenerative, restorative rehabilitative activities. Identifies the financial resources and voluntary agencies for implementing vocational, physical, social, educational rehabilitative measures. </a:t>
            </a:r>
            <a:r>
              <a:rPr lang="en-US" dirty="0" err="1"/>
              <a:t>Organises</a:t>
            </a:r>
            <a:r>
              <a:rPr lang="en-US" dirty="0"/>
              <a:t> guidance and counseling services to the family, client and needy group. Directs the client for suitable jobs by modifying the life style pattern; maintains healthier relationships; acts as a liaison officer between community resources, family, client and psychiatry team.</a:t>
            </a:r>
            <a:endParaRPr lang="en-IN" dirty="0"/>
          </a:p>
        </p:txBody>
      </p:sp>
    </p:spTree>
    <p:extLst>
      <p:ext uri="{BB962C8B-B14F-4D97-AF65-F5344CB8AC3E}">
        <p14:creationId xmlns="" xmlns:p14="http://schemas.microsoft.com/office/powerpoint/2010/main" val="3148529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B081EBF-52E7-636E-6A1A-81DE439E8CB0}"/>
              </a:ext>
            </a:extLst>
          </p:cNvPr>
          <p:cNvSpPr>
            <a:spLocks noGrp="1"/>
          </p:cNvSpPr>
          <p:nvPr>
            <p:ph idx="1"/>
          </p:nvPr>
        </p:nvSpPr>
        <p:spPr>
          <a:xfrm>
            <a:off x="1066800" y="782425"/>
            <a:ext cx="10058400" cy="5252615"/>
          </a:xfrm>
        </p:spPr>
        <p:txBody>
          <a:bodyPr/>
          <a:lstStyle/>
          <a:p>
            <a:pPr marL="0" indent="0">
              <a:buNone/>
            </a:pPr>
            <a:r>
              <a:rPr lang="en-US" dirty="0"/>
              <a:t>• In general hospitals the MSW maintains humanitarian relationship between health team members, families, clients. </a:t>
            </a:r>
          </a:p>
          <a:p>
            <a:pPr marL="0" indent="0">
              <a:buNone/>
            </a:pPr>
            <a:r>
              <a:rPr lang="en-US" dirty="0"/>
              <a:t>• </a:t>
            </a:r>
            <a:r>
              <a:rPr lang="en-US" dirty="0" err="1"/>
              <a:t>Organises</a:t>
            </a:r>
            <a:r>
              <a:rPr lang="en-US" dirty="0"/>
              <a:t> and shoulders active participation in implementation of healthier social activities in the institutional set up. </a:t>
            </a:r>
          </a:p>
          <a:p>
            <a:pPr marL="0" indent="0">
              <a:buNone/>
            </a:pPr>
            <a:r>
              <a:rPr lang="en-US" dirty="0"/>
              <a:t>• Promotes health related social activities at grass-root level by activating the community activities. Maximum efficient measures will be promoted among the community to built up model villages</a:t>
            </a:r>
          </a:p>
          <a:p>
            <a:pPr marL="0" indent="0">
              <a:buNone/>
            </a:pPr>
            <a:r>
              <a:rPr lang="en-US" dirty="0"/>
              <a:t>• In </a:t>
            </a:r>
            <a:r>
              <a:rPr lang="en-US" dirty="0" err="1"/>
              <a:t>specialised</a:t>
            </a:r>
            <a:r>
              <a:rPr lang="en-US" dirty="0"/>
              <a:t> clinics, like diabetes, STD, cancer hospitals assist the health activities awareness campaigns in self-care modalities and practices, promoting healthier life style, adaptation of good methodology and techniques in promoting their health, preventing the occurrence of complications, reduces the incidence and prevalence of diseases by actively collaborating health awareness measures.</a:t>
            </a:r>
            <a:endParaRPr lang="en-IN" dirty="0"/>
          </a:p>
        </p:txBody>
      </p:sp>
    </p:spTree>
    <p:extLst>
      <p:ext uri="{BB962C8B-B14F-4D97-AF65-F5344CB8AC3E}">
        <p14:creationId xmlns="" xmlns:p14="http://schemas.microsoft.com/office/powerpoint/2010/main" val="4088710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ABB73B-975D-218C-5E89-97CC0535D7FE}"/>
              </a:ext>
            </a:extLst>
          </p:cNvPr>
          <p:cNvSpPr>
            <a:spLocks noGrp="1"/>
          </p:cNvSpPr>
          <p:nvPr>
            <p:ph type="title"/>
          </p:nvPr>
        </p:nvSpPr>
        <p:spPr/>
        <p:txBody>
          <a:bodyPr/>
          <a:lstStyle/>
          <a:p>
            <a:endParaRPr lang="en-IN"/>
          </a:p>
        </p:txBody>
      </p:sp>
      <p:sp>
        <p:nvSpPr>
          <p:cNvPr id="3" name="Content Placeholder 2">
            <a:extLst>
              <a:ext uri="{FF2B5EF4-FFF2-40B4-BE49-F238E27FC236}">
                <a16:creationId xmlns="" xmlns:a16="http://schemas.microsoft.com/office/drawing/2014/main" id="{045345EE-2DED-C014-337D-993A6A8ABC59}"/>
              </a:ext>
            </a:extLst>
          </p:cNvPr>
          <p:cNvSpPr>
            <a:spLocks noGrp="1"/>
          </p:cNvSpPr>
          <p:nvPr>
            <p:ph idx="1"/>
          </p:nvPr>
        </p:nvSpPr>
        <p:spPr/>
        <p:txBody>
          <a:bodyPr/>
          <a:lstStyle/>
          <a:p>
            <a:r>
              <a:rPr lang="en-US"/>
              <a:t>Thankyou</a:t>
            </a:r>
          </a:p>
        </p:txBody>
      </p:sp>
    </p:spTree>
    <p:extLst>
      <p:ext uri="{BB962C8B-B14F-4D97-AF65-F5344CB8AC3E}">
        <p14:creationId xmlns="" xmlns:p14="http://schemas.microsoft.com/office/powerpoint/2010/main" val="40023207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TotalTime>
  <Words>885</Words>
  <Application>Microsoft Office PowerPoint</Application>
  <PresentationFormat>Custom</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Savon</vt:lpstr>
      <vt:lpstr>ROLE OF MEDICO-SOCIAL WORKER (MSW)</vt:lpstr>
      <vt:lpstr>Slide 2</vt:lpstr>
      <vt:lpstr>Slide 3</vt:lpstr>
      <vt:lpstr>Slide 4</vt:lpstr>
      <vt:lpstr>The Areas of Work by the MSW</vt:lpstr>
      <vt:lpstr>The Areas of Work by the MSW</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MEDICO-SOCIAL WORKER (MSW)</dc:title>
  <dc:creator>yash jain</dc:creator>
  <cp:lastModifiedBy>DOSS PARKASH</cp:lastModifiedBy>
  <cp:revision>6</cp:revision>
  <dcterms:created xsi:type="dcterms:W3CDTF">2022-09-06T09:42:01Z</dcterms:created>
  <dcterms:modified xsi:type="dcterms:W3CDTF">2024-07-30T11:33:44Z</dcterms:modified>
</cp:coreProperties>
</file>